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07" r:id="rId12"/>
    <p:sldId id="308" r:id="rId13"/>
    <p:sldId id="309" r:id="rId14"/>
    <p:sldId id="310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8" r:id="rId28"/>
    <p:sldId id="331" r:id="rId29"/>
    <p:sldId id="332" r:id="rId30"/>
    <p:sldId id="334" r:id="rId31"/>
    <p:sldId id="335" r:id="rId32"/>
    <p:sldId id="336" r:id="rId33"/>
    <p:sldId id="337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  <p:sldId id="355" r:id="rId51"/>
    <p:sldId id="356" r:id="rId52"/>
    <p:sldId id="357" r:id="rId53"/>
    <p:sldId id="358" r:id="rId54"/>
    <p:sldId id="359" r:id="rId55"/>
    <p:sldId id="360" r:id="rId56"/>
    <p:sldId id="361" r:id="rId57"/>
    <p:sldId id="306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437396BC-C6E6-4FBA-8752-DB592050B7D6}"/>
    <pc:docChg chg="modSld">
      <pc:chgData name="Robyn Cook-Ritchie" userId="bd6a7c089da4cdc9" providerId="LiveId" clId="{437396BC-C6E6-4FBA-8752-DB592050B7D6}" dt="2023-02-21T19:57:26.854" v="74" actId="12"/>
      <pc:docMkLst>
        <pc:docMk/>
      </pc:docMkLst>
      <pc:sldChg chg="modSp mod">
        <pc:chgData name="Robyn Cook-Ritchie" userId="bd6a7c089da4cdc9" providerId="LiveId" clId="{437396BC-C6E6-4FBA-8752-DB592050B7D6}" dt="2023-02-21T19:50:00.108" v="3" actId="1076"/>
        <pc:sldMkLst>
          <pc:docMk/>
          <pc:sldMk cId="4137513771" sldId="257"/>
        </pc:sldMkLst>
        <pc:spChg chg="mod">
          <ac:chgData name="Robyn Cook-Ritchie" userId="bd6a7c089da4cdc9" providerId="LiveId" clId="{437396BC-C6E6-4FBA-8752-DB592050B7D6}" dt="2023-02-21T19:49:56.231" v="2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49:54.366" v="1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437396BC-C6E6-4FBA-8752-DB592050B7D6}" dt="2023-02-21T19:50:00.108" v="3" actId="1076"/>
          <ac:graphicFrameMkLst>
            <pc:docMk/>
            <pc:sldMk cId="4137513771" sldId="257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437396BC-C6E6-4FBA-8752-DB592050B7D6}" dt="2023-02-21T19:52:02.891" v="7" actId="1076"/>
        <pc:sldMkLst>
          <pc:docMk/>
          <pc:sldMk cId="503351631" sldId="307"/>
        </pc:sldMkLst>
        <pc:spChg chg="mod">
          <ac:chgData name="Robyn Cook-Ritchie" userId="bd6a7c089da4cdc9" providerId="LiveId" clId="{437396BC-C6E6-4FBA-8752-DB592050B7D6}" dt="2023-02-21T19:52:02.891" v="7" actId="1076"/>
          <ac:spMkLst>
            <pc:docMk/>
            <pc:sldMk cId="503351631" sldId="30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09.120" v="9" actId="1076"/>
        <pc:sldMkLst>
          <pc:docMk/>
          <pc:sldMk cId="3244890250" sldId="309"/>
        </pc:sldMkLst>
        <pc:spChg chg="mod">
          <ac:chgData name="Robyn Cook-Ritchie" userId="bd6a7c089da4cdc9" providerId="LiveId" clId="{437396BC-C6E6-4FBA-8752-DB592050B7D6}" dt="2023-02-21T19:52:09.120" v="9" actId="1076"/>
          <ac:spMkLst>
            <pc:docMk/>
            <pc:sldMk cId="3244890250" sldId="30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1:45.799" v="4" actId="12"/>
        <pc:sldMkLst>
          <pc:docMk/>
          <pc:sldMk cId="3535442016" sldId="313"/>
        </pc:sldMkLst>
        <pc:spChg chg="mod">
          <ac:chgData name="Robyn Cook-Ritchie" userId="bd6a7c089da4cdc9" providerId="LiveId" clId="{437396BC-C6E6-4FBA-8752-DB592050B7D6}" dt="2023-02-21T19:51:45.799" v="4" actId="12"/>
          <ac:spMkLst>
            <pc:docMk/>
            <pc:sldMk cId="3535442016" sldId="31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1:57.820" v="6" actId="1076"/>
        <pc:sldMkLst>
          <pc:docMk/>
          <pc:sldMk cId="3079192347" sldId="318"/>
        </pc:sldMkLst>
        <pc:spChg chg="mod">
          <ac:chgData name="Robyn Cook-Ritchie" userId="bd6a7c089da4cdc9" providerId="LiveId" clId="{437396BC-C6E6-4FBA-8752-DB592050B7D6}" dt="2023-02-21T19:51:57.820" v="6" actId="1076"/>
          <ac:spMkLst>
            <pc:docMk/>
            <pc:sldMk cId="3079192347" sldId="31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18.360" v="12" actId="1076"/>
        <pc:sldMkLst>
          <pc:docMk/>
          <pc:sldMk cId="2020376055" sldId="319"/>
        </pc:sldMkLst>
        <pc:spChg chg="mod">
          <ac:chgData name="Robyn Cook-Ritchie" userId="bd6a7c089da4cdc9" providerId="LiveId" clId="{437396BC-C6E6-4FBA-8752-DB592050B7D6}" dt="2023-02-21T19:52:16.689" v="11" actId="1076"/>
          <ac:spMkLst>
            <pc:docMk/>
            <pc:sldMk cId="2020376055" sldId="319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2:18.360" v="12" actId="1076"/>
          <ac:spMkLst>
            <pc:docMk/>
            <pc:sldMk cId="2020376055" sldId="31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21.414" v="13" actId="12"/>
        <pc:sldMkLst>
          <pc:docMk/>
          <pc:sldMk cId="1414308397" sldId="320"/>
        </pc:sldMkLst>
        <pc:spChg chg="mod">
          <ac:chgData name="Robyn Cook-Ritchie" userId="bd6a7c089da4cdc9" providerId="LiveId" clId="{437396BC-C6E6-4FBA-8752-DB592050B7D6}" dt="2023-02-21T19:52:21.414" v="13" actId="12"/>
          <ac:spMkLst>
            <pc:docMk/>
            <pc:sldMk cId="1414308397" sldId="32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32.075" v="15" actId="1076"/>
        <pc:sldMkLst>
          <pc:docMk/>
          <pc:sldMk cId="1025487199" sldId="322"/>
        </pc:sldMkLst>
        <pc:spChg chg="mod">
          <ac:chgData name="Robyn Cook-Ritchie" userId="bd6a7c089da4cdc9" providerId="LiveId" clId="{437396BC-C6E6-4FBA-8752-DB592050B7D6}" dt="2023-02-21T19:52:32.075" v="15" actId="1076"/>
          <ac:spMkLst>
            <pc:docMk/>
            <pc:sldMk cId="1025487199" sldId="32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39.820" v="18" actId="1076"/>
        <pc:sldMkLst>
          <pc:docMk/>
          <pc:sldMk cId="389814217" sldId="323"/>
        </pc:sldMkLst>
        <pc:spChg chg="mod">
          <ac:chgData name="Robyn Cook-Ritchie" userId="bd6a7c089da4cdc9" providerId="LiveId" clId="{437396BC-C6E6-4FBA-8752-DB592050B7D6}" dt="2023-02-21T19:52:38.337" v="17" actId="1076"/>
          <ac:spMkLst>
            <pc:docMk/>
            <pc:sldMk cId="389814217" sldId="323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2:39.820" v="18" actId="1076"/>
          <ac:spMkLst>
            <pc:docMk/>
            <pc:sldMk cId="389814217" sldId="32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2:57.160" v="33" actId="1076"/>
        <pc:sldMkLst>
          <pc:docMk/>
          <pc:sldMk cId="2335526068" sldId="324"/>
        </pc:sldMkLst>
        <pc:spChg chg="mod">
          <ac:chgData name="Robyn Cook-Ritchie" userId="bd6a7c089da4cdc9" providerId="LiveId" clId="{437396BC-C6E6-4FBA-8752-DB592050B7D6}" dt="2023-02-21T19:52:57.160" v="33" actId="1076"/>
          <ac:spMkLst>
            <pc:docMk/>
            <pc:sldMk cId="2335526068" sldId="324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2:52.506" v="32" actId="20577"/>
          <ac:spMkLst>
            <pc:docMk/>
            <pc:sldMk cId="2335526068" sldId="32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05.181" v="36" actId="1076"/>
        <pc:sldMkLst>
          <pc:docMk/>
          <pc:sldMk cId="3790411337" sldId="325"/>
        </pc:sldMkLst>
        <pc:spChg chg="mod">
          <ac:chgData name="Robyn Cook-Ritchie" userId="bd6a7c089da4cdc9" providerId="LiveId" clId="{437396BC-C6E6-4FBA-8752-DB592050B7D6}" dt="2023-02-21T19:53:02.751" v="35" actId="1076"/>
          <ac:spMkLst>
            <pc:docMk/>
            <pc:sldMk cId="3790411337" sldId="325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3:05.181" v="36" actId="1076"/>
          <ac:spMkLst>
            <pc:docMk/>
            <pc:sldMk cId="3790411337" sldId="32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09.817" v="38" actId="1076"/>
        <pc:sldMkLst>
          <pc:docMk/>
          <pc:sldMk cId="3772003345" sldId="326"/>
        </pc:sldMkLst>
        <pc:spChg chg="mod">
          <ac:chgData name="Robyn Cook-Ritchie" userId="bd6a7c089da4cdc9" providerId="LiveId" clId="{437396BC-C6E6-4FBA-8752-DB592050B7D6}" dt="2023-02-21T19:53:09.817" v="38" actId="1076"/>
          <ac:spMkLst>
            <pc:docMk/>
            <pc:sldMk cId="3772003345" sldId="32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14.736" v="39" actId="12"/>
        <pc:sldMkLst>
          <pc:docMk/>
          <pc:sldMk cId="2733909694" sldId="328"/>
        </pc:sldMkLst>
        <pc:spChg chg="mod">
          <ac:chgData name="Robyn Cook-Ritchie" userId="bd6a7c089da4cdc9" providerId="LiveId" clId="{437396BC-C6E6-4FBA-8752-DB592050B7D6}" dt="2023-02-21T19:53:14.736" v="39" actId="12"/>
          <ac:spMkLst>
            <pc:docMk/>
            <pc:sldMk cId="2733909694" sldId="32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26.899" v="43" actId="20577"/>
        <pc:sldMkLst>
          <pc:docMk/>
          <pc:sldMk cId="3189425826" sldId="330"/>
        </pc:sldMkLst>
        <pc:spChg chg="mod">
          <ac:chgData name="Robyn Cook-Ritchie" userId="bd6a7c089da4cdc9" providerId="LiveId" clId="{437396BC-C6E6-4FBA-8752-DB592050B7D6}" dt="2023-02-21T19:53:21.629" v="41" actId="1076"/>
          <ac:spMkLst>
            <pc:docMk/>
            <pc:sldMk cId="3189425826" sldId="330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3:26.899" v="43" actId="20577"/>
          <ac:spMkLst>
            <pc:docMk/>
            <pc:sldMk cId="3189425826" sldId="33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45.194" v="47" actId="12"/>
        <pc:sldMkLst>
          <pc:docMk/>
          <pc:sldMk cId="3673198113" sldId="332"/>
        </pc:sldMkLst>
        <pc:spChg chg="mod">
          <ac:chgData name="Robyn Cook-Ritchie" userId="bd6a7c089da4cdc9" providerId="LiveId" clId="{437396BC-C6E6-4FBA-8752-DB592050B7D6}" dt="2023-02-21T19:53:45.194" v="47" actId="12"/>
          <ac:spMkLst>
            <pc:docMk/>
            <pc:sldMk cId="3673198113" sldId="33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6:31.342" v="67" actId="14"/>
        <pc:sldMkLst>
          <pc:docMk/>
          <pc:sldMk cId="1497464346" sldId="334"/>
        </pc:sldMkLst>
        <pc:spChg chg="mod">
          <ac:chgData name="Robyn Cook-Ritchie" userId="bd6a7c089da4cdc9" providerId="LiveId" clId="{437396BC-C6E6-4FBA-8752-DB592050B7D6}" dt="2023-02-21T19:56:31.342" v="67" actId="14"/>
          <ac:spMkLst>
            <pc:docMk/>
            <pc:sldMk cId="1497464346" sldId="33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4:03.628" v="52" actId="1076"/>
        <pc:sldMkLst>
          <pc:docMk/>
          <pc:sldMk cId="1331605299" sldId="335"/>
        </pc:sldMkLst>
        <pc:spChg chg="mod">
          <ac:chgData name="Robyn Cook-Ritchie" userId="bd6a7c089da4cdc9" providerId="LiveId" clId="{437396BC-C6E6-4FBA-8752-DB592050B7D6}" dt="2023-02-21T19:54:03.628" v="52" actId="1076"/>
          <ac:spMkLst>
            <pc:docMk/>
            <pc:sldMk cId="1331605299" sldId="335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4:01.024" v="51" actId="1076"/>
          <ac:spMkLst>
            <pc:docMk/>
            <pc:sldMk cId="1331605299" sldId="33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3:33.902" v="46" actId="1076"/>
        <pc:sldMkLst>
          <pc:docMk/>
          <pc:sldMk cId="813854845" sldId="338"/>
        </pc:sldMkLst>
        <pc:spChg chg="mod">
          <ac:chgData name="Robyn Cook-Ritchie" userId="bd6a7c089da4cdc9" providerId="LiveId" clId="{437396BC-C6E6-4FBA-8752-DB592050B7D6}" dt="2023-02-21T19:53:33.902" v="46" actId="1076"/>
          <ac:spMkLst>
            <pc:docMk/>
            <pc:sldMk cId="813854845" sldId="338"/>
            <ac:spMk id="2" creationId="{00000000-0000-0000-0000-000000000000}"/>
          </ac:spMkLst>
        </pc:spChg>
        <pc:spChg chg="mod">
          <ac:chgData name="Robyn Cook-Ritchie" userId="bd6a7c089da4cdc9" providerId="LiveId" clId="{437396BC-C6E6-4FBA-8752-DB592050B7D6}" dt="2023-02-21T19:53:31.929" v="45" actId="1076"/>
          <ac:spMkLst>
            <pc:docMk/>
            <pc:sldMk cId="813854845" sldId="33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4:14.499" v="54" actId="1076"/>
        <pc:sldMkLst>
          <pc:docMk/>
          <pc:sldMk cId="1986316712" sldId="340"/>
        </pc:sldMkLst>
        <pc:spChg chg="mod">
          <ac:chgData name="Robyn Cook-Ritchie" userId="bd6a7c089da4cdc9" providerId="LiveId" clId="{437396BC-C6E6-4FBA-8752-DB592050B7D6}" dt="2023-02-21T19:54:14.499" v="54" actId="1076"/>
          <ac:spMkLst>
            <pc:docMk/>
            <pc:sldMk cId="1986316712" sldId="34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5:25.906" v="56" actId="1076"/>
        <pc:sldMkLst>
          <pc:docMk/>
          <pc:sldMk cId="1417588835" sldId="341"/>
        </pc:sldMkLst>
        <pc:spChg chg="mod">
          <ac:chgData name="Robyn Cook-Ritchie" userId="bd6a7c089da4cdc9" providerId="LiveId" clId="{437396BC-C6E6-4FBA-8752-DB592050B7D6}" dt="2023-02-21T19:55:25.906" v="56" actId="1076"/>
          <ac:spMkLst>
            <pc:docMk/>
            <pc:sldMk cId="1417588835" sldId="34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5:32.650" v="58" actId="12"/>
        <pc:sldMkLst>
          <pc:docMk/>
          <pc:sldMk cId="442261191" sldId="342"/>
        </pc:sldMkLst>
        <pc:spChg chg="mod">
          <ac:chgData name="Robyn Cook-Ritchie" userId="bd6a7c089da4cdc9" providerId="LiveId" clId="{437396BC-C6E6-4FBA-8752-DB592050B7D6}" dt="2023-02-21T19:55:32.650" v="58" actId="12"/>
          <ac:spMkLst>
            <pc:docMk/>
            <pc:sldMk cId="442261191" sldId="34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5:36.489" v="59" actId="12"/>
        <pc:sldMkLst>
          <pc:docMk/>
          <pc:sldMk cId="65421836" sldId="343"/>
        </pc:sldMkLst>
        <pc:spChg chg="mod">
          <ac:chgData name="Robyn Cook-Ritchie" userId="bd6a7c089da4cdc9" providerId="LiveId" clId="{437396BC-C6E6-4FBA-8752-DB592050B7D6}" dt="2023-02-21T19:55:36.489" v="59" actId="12"/>
          <ac:spMkLst>
            <pc:docMk/>
            <pc:sldMk cId="65421836" sldId="34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5:40.702" v="60" actId="12"/>
        <pc:sldMkLst>
          <pc:docMk/>
          <pc:sldMk cId="3485410405" sldId="344"/>
        </pc:sldMkLst>
        <pc:spChg chg="mod">
          <ac:chgData name="Robyn Cook-Ritchie" userId="bd6a7c089da4cdc9" providerId="LiveId" clId="{437396BC-C6E6-4FBA-8752-DB592050B7D6}" dt="2023-02-21T19:55:40.702" v="60" actId="12"/>
          <ac:spMkLst>
            <pc:docMk/>
            <pc:sldMk cId="3485410405" sldId="34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5:44.181" v="61" actId="12"/>
        <pc:sldMkLst>
          <pc:docMk/>
          <pc:sldMk cId="606732444" sldId="345"/>
        </pc:sldMkLst>
        <pc:spChg chg="mod">
          <ac:chgData name="Robyn Cook-Ritchie" userId="bd6a7c089da4cdc9" providerId="LiveId" clId="{437396BC-C6E6-4FBA-8752-DB592050B7D6}" dt="2023-02-21T19:55:44.181" v="61" actId="12"/>
          <ac:spMkLst>
            <pc:docMk/>
            <pc:sldMk cId="606732444" sldId="34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6:15.226" v="65" actId="1076"/>
        <pc:sldMkLst>
          <pc:docMk/>
          <pc:sldMk cId="366009682" sldId="346"/>
        </pc:sldMkLst>
        <pc:spChg chg="mod">
          <ac:chgData name="Robyn Cook-Ritchie" userId="bd6a7c089da4cdc9" providerId="LiveId" clId="{437396BC-C6E6-4FBA-8752-DB592050B7D6}" dt="2023-02-21T19:56:15.226" v="65" actId="1076"/>
          <ac:spMkLst>
            <pc:docMk/>
            <pc:sldMk cId="366009682" sldId="34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6:07.847" v="63" actId="12"/>
        <pc:sldMkLst>
          <pc:docMk/>
          <pc:sldMk cId="2015819853" sldId="347"/>
        </pc:sldMkLst>
        <pc:spChg chg="mod">
          <ac:chgData name="Robyn Cook-Ritchie" userId="bd6a7c089da4cdc9" providerId="LiveId" clId="{437396BC-C6E6-4FBA-8752-DB592050B7D6}" dt="2023-02-21T19:56:07.847" v="63" actId="12"/>
          <ac:spMkLst>
            <pc:docMk/>
            <pc:sldMk cId="2015819853" sldId="34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6:01.295" v="62" actId="12"/>
        <pc:sldMkLst>
          <pc:docMk/>
          <pc:sldMk cId="699984666" sldId="349"/>
        </pc:sldMkLst>
        <pc:spChg chg="mod">
          <ac:chgData name="Robyn Cook-Ritchie" userId="bd6a7c089da4cdc9" providerId="LiveId" clId="{437396BC-C6E6-4FBA-8752-DB592050B7D6}" dt="2023-02-21T19:56:01.295" v="62" actId="12"/>
          <ac:spMkLst>
            <pc:docMk/>
            <pc:sldMk cId="699984666" sldId="34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6:59.842" v="68" actId="12"/>
        <pc:sldMkLst>
          <pc:docMk/>
          <pc:sldMk cId="2229866116" sldId="352"/>
        </pc:sldMkLst>
        <pc:spChg chg="mod">
          <ac:chgData name="Robyn Cook-Ritchie" userId="bd6a7c089da4cdc9" providerId="LiveId" clId="{437396BC-C6E6-4FBA-8752-DB592050B7D6}" dt="2023-02-21T19:56:59.842" v="68" actId="12"/>
          <ac:spMkLst>
            <pc:docMk/>
            <pc:sldMk cId="2229866116" sldId="35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7:08.134" v="69" actId="12"/>
        <pc:sldMkLst>
          <pc:docMk/>
          <pc:sldMk cId="677542371" sldId="353"/>
        </pc:sldMkLst>
        <pc:spChg chg="mod">
          <ac:chgData name="Robyn Cook-Ritchie" userId="bd6a7c089da4cdc9" providerId="LiveId" clId="{437396BC-C6E6-4FBA-8752-DB592050B7D6}" dt="2023-02-21T19:57:08.134" v="69" actId="12"/>
          <ac:spMkLst>
            <pc:docMk/>
            <pc:sldMk cId="677542371" sldId="35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7:11.857" v="70" actId="12"/>
        <pc:sldMkLst>
          <pc:docMk/>
          <pc:sldMk cId="249435008" sldId="354"/>
        </pc:sldMkLst>
        <pc:spChg chg="mod">
          <ac:chgData name="Robyn Cook-Ritchie" userId="bd6a7c089da4cdc9" providerId="LiveId" clId="{437396BC-C6E6-4FBA-8752-DB592050B7D6}" dt="2023-02-21T19:57:11.857" v="70" actId="12"/>
          <ac:spMkLst>
            <pc:docMk/>
            <pc:sldMk cId="249435008" sldId="35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7:18.422" v="72" actId="12"/>
        <pc:sldMkLst>
          <pc:docMk/>
          <pc:sldMk cId="3247084658" sldId="355"/>
        </pc:sldMkLst>
        <pc:spChg chg="mod">
          <ac:chgData name="Robyn Cook-Ritchie" userId="bd6a7c089da4cdc9" providerId="LiveId" clId="{437396BC-C6E6-4FBA-8752-DB592050B7D6}" dt="2023-02-21T19:57:18.422" v="72" actId="12"/>
          <ac:spMkLst>
            <pc:docMk/>
            <pc:sldMk cId="3247084658" sldId="35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7:23.180" v="73" actId="12"/>
        <pc:sldMkLst>
          <pc:docMk/>
          <pc:sldMk cId="3340662799" sldId="358"/>
        </pc:sldMkLst>
        <pc:spChg chg="mod">
          <ac:chgData name="Robyn Cook-Ritchie" userId="bd6a7c089da4cdc9" providerId="LiveId" clId="{437396BC-C6E6-4FBA-8752-DB592050B7D6}" dt="2023-02-21T19:57:23.180" v="73" actId="12"/>
          <ac:spMkLst>
            <pc:docMk/>
            <pc:sldMk cId="3340662799" sldId="35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437396BC-C6E6-4FBA-8752-DB592050B7D6}" dt="2023-02-21T19:57:26.854" v="74" actId="12"/>
        <pc:sldMkLst>
          <pc:docMk/>
          <pc:sldMk cId="3946056564" sldId="359"/>
        </pc:sldMkLst>
        <pc:spChg chg="mod">
          <ac:chgData name="Robyn Cook-Ritchie" userId="bd6a7c089da4cdc9" providerId="LiveId" clId="{437396BC-C6E6-4FBA-8752-DB592050B7D6}" dt="2023-02-21T19:57:26.854" v="74" actId="12"/>
          <ac:spMkLst>
            <pc:docMk/>
            <pc:sldMk cId="3946056564" sldId="359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youtu.be/fUXdrl9ch_Q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youtu.be/-wR2huzk4HQ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youtu.be/eZw4Ga3jg3E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5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077" y="1762664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 page 41 in your workbook, make 2 lists of all the problems you think you have right now or might have in the future.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192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4540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Good problem solvers do 6 things: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Focus on the solution, not the problem.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Keep an open mind – consider all possible solutions.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View problems neutrally instead of as scary things.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Think laterally – change the direction of your thoughts and look at things in a new way.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Use positive language.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Simplify things – look for the obvious solution instead of making things more complicated.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3351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When you come across a problem, follow these 6 steps: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Identify the problem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Think about it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Brainstorm solutions 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Select the best solution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Implement the solution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Evaluate the solution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7614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6513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Think of a problem you may encounter while working as a customer service employee.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446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90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Group 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Share your potential problem with the group. </a:t>
            </a:r>
          </a:p>
          <a:p>
            <a:r>
              <a:rPr lang="en-US" dirty="0"/>
              <a:t>Choose one problem to work on as a group. </a:t>
            </a:r>
            <a:endParaRPr lang="en-CA" dirty="0"/>
          </a:p>
          <a:p>
            <a:r>
              <a:rPr lang="en-CA" dirty="0"/>
              <a:t>Complete the chart on page 42 in your workbook.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615" y="624110"/>
            <a:ext cx="713294" cy="7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40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3196" y="658616"/>
            <a:ext cx="8911687" cy="1280890"/>
          </a:xfrm>
        </p:spPr>
        <p:txBody>
          <a:bodyPr/>
          <a:lstStyle/>
          <a:p>
            <a:r>
              <a:rPr lang="en-CA" dirty="0"/>
              <a:t>Dealing With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001" y="193950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many different situations you will encounter in customer service occupations that will be challenging.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0376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Dealing With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example…</a:t>
            </a:r>
            <a:endParaRPr lang="en-CA" dirty="0"/>
          </a:p>
          <a:p>
            <a:pPr lvl="1"/>
            <a:r>
              <a:rPr lang="en-US" dirty="0"/>
              <a:t>When you don’t know the answer to a question. </a:t>
            </a:r>
            <a:endParaRPr lang="en-CA" dirty="0"/>
          </a:p>
          <a:p>
            <a:pPr lvl="1"/>
            <a:r>
              <a:rPr lang="en-US" dirty="0"/>
              <a:t>When an item a customer wants is not available.</a:t>
            </a:r>
            <a:endParaRPr lang="en-CA" dirty="0"/>
          </a:p>
          <a:p>
            <a:pPr lvl="1"/>
            <a:r>
              <a:rPr lang="en-US" dirty="0"/>
              <a:t>When you have to transfer a customer to a different department. </a:t>
            </a:r>
            <a:endParaRPr lang="en-CA" dirty="0"/>
          </a:p>
          <a:p>
            <a:pPr lvl="1"/>
            <a:r>
              <a:rPr lang="en-US" dirty="0"/>
              <a:t>When a product is defective. </a:t>
            </a:r>
            <a:endParaRPr lang="en-CA" dirty="0"/>
          </a:p>
          <a:p>
            <a:pPr lvl="1"/>
            <a:r>
              <a:rPr lang="en-US" dirty="0"/>
              <a:t>When a customer is angry.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4308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Dealing With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difficult situations arise, using positive language is important. </a:t>
            </a:r>
          </a:p>
          <a:p>
            <a:r>
              <a:rPr lang="en-US" dirty="0"/>
              <a:t>When something goes wrong customers expect:</a:t>
            </a:r>
            <a:endParaRPr lang="en-CA" dirty="0"/>
          </a:p>
          <a:p>
            <a:pPr lvl="1"/>
            <a:r>
              <a:rPr lang="en-US" dirty="0"/>
              <a:t>That you deal with them being upset</a:t>
            </a:r>
            <a:endParaRPr lang="en-CA" dirty="0"/>
          </a:p>
          <a:p>
            <a:pPr lvl="1"/>
            <a:r>
              <a:rPr lang="en-US" dirty="0"/>
              <a:t>That you apologize</a:t>
            </a:r>
            <a:endParaRPr lang="en-CA" dirty="0"/>
          </a:p>
          <a:p>
            <a:pPr lvl="1"/>
            <a:r>
              <a:rPr lang="en-US" dirty="0"/>
              <a:t>That you don’t become defensive</a:t>
            </a:r>
            <a:endParaRPr lang="en-CA" dirty="0"/>
          </a:p>
          <a:p>
            <a:pPr lvl="1"/>
            <a:r>
              <a:rPr lang="en-US" dirty="0"/>
              <a:t>That you act quickly to solve their problem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0240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077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Using the chart on page 43 in your workbook, discuss and record improved phrases that could replace the commonly used phrases listed in the left hand column.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87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415" y="667242"/>
            <a:ext cx="8911687" cy="1280890"/>
          </a:xfrm>
        </p:spPr>
        <p:txBody>
          <a:bodyPr/>
          <a:lstStyle/>
          <a:p>
            <a:r>
              <a:rPr lang="en-CA" dirty="0"/>
              <a:t>Dealing With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4593" y="178189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Sometimes, regardless of how hard you try, customers will still be angry.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81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967" y="613262"/>
            <a:ext cx="8911687" cy="1280890"/>
          </a:xfrm>
        </p:spPr>
        <p:txBody>
          <a:bodyPr/>
          <a:lstStyle/>
          <a:p>
            <a:r>
              <a:rPr lang="en-CA" dirty="0"/>
              <a:t>Session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967" y="1693653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63786"/>
              </p:ext>
            </p:extLst>
          </p:nvPr>
        </p:nvGraphicFramePr>
        <p:xfrm>
          <a:off x="1933603" y="2309687"/>
          <a:ext cx="7887199" cy="3861844"/>
        </p:xfrm>
        <a:graphic>
          <a:graphicData uri="http://schemas.openxmlformats.org/drawingml/2006/table">
            <a:tbl>
              <a:tblPr firstRow="1" firstCol="1" bandRow="1"/>
              <a:tblGrid>
                <a:gridCol w="1712408">
                  <a:extLst>
                    <a:ext uri="{9D8B030D-6E8A-4147-A177-3AD203B41FA5}">
                      <a16:colId xmlns:a16="http://schemas.microsoft.com/office/drawing/2014/main" val="1498325258"/>
                    </a:ext>
                  </a:extLst>
                </a:gridCol>
                <a:gridCol w="6174791">
                  <a:extLst>
                    <a:ext uri="{9D8B030D-6E8A-4147-A177-3AD203B41FA5}">
                      <a16:colId xmlns:a16="http://schemas.microsoft.com/office/drawing/2014/main" val="2439059416"/>
                    </a:ext>
                  </a:extLst>
                </a:gridCol>
              </a:tblGrid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adjust your behaviour when solving workplace problems and dealing with stress.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798115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and solve workplace problems with a mutual goal.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1494751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share and receive information both verbally and written to enhance your ability to serve customers.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631865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develop and apply problem solving techniques when working in a customer service role.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893920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in a customer service work setting.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637331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from various sources.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101082"/>
                  </a:ext>
                </a:extLst>
              </a:tr>
              <a:tr h="551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using a variety of methods to share information.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194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6548" y="848397"/>
            <a:ext cx="8911687" cy="1280890"/>
          </a:xfrm>
        </p:spPr>
        <p:txBody>
          <a:bodyPr/>
          <a:lstStyle/>
          <a:p>
            <a:r>
              <a:rPr lang="en-CA" dirty="0"/>
              <a:t>Dealing With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2835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If you encounter this situation, there are 6 steps you can follow to help you manage another person’s anger.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Let the person vent and encourage them to talk.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Listen without interrupting.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Listen for the break; a breath, a change in tone, lowering of voice, a pause.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Then recap, to ensure you understand the issue.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Confirm with the customer that you understand the problem and ask them if there is anything else you can help them with.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Begin to problem solve.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526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3197" y="852710"/>
            <a:ext cx="8911687" cy="1280890"/>
          </a:xfrm>
        </p:spPr>
        <p:txBody>
          <a:bodyPr/>
          <a:lstStyle/>
          <a:p>
            <a:r>
              <a:rPr lang="en-CA" dirty="0"/>
              <a:t>Stress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5748" y="1943819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Stress is a state of mental or emotional strain or tension resulting from adverse or very demanding circumstances.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0411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4759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Why do you think it might be easy to feel stress as a customer service employee?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03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think you are stressed? </a:t>
            </a:r>
          </a:p>
          <a:p>
            <a:r>
              <a:rPr lang="en-US" dirty="0"/>
              <a:t>Use a web browser to search for an online stress test and complete the 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194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0577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are some things we can do to reduce stress in our lives?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678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09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stress reducer ring to keep with you at work or at home. </a:t>
            </a:r>
          </a:p>
          <a:p>
            <a:r>
              <a:rPr lang="en-US" dirty="0"/>
              <a:t>When you are feeling stressed, get out your reminder ring and decide which tip will help you in that specific situation.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194" y="624420"/>
            <a:ext cx="640135" cy="6401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792" y="3721826"/>
            <a:ext cx="3124733" cy="223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65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3967" y="727627"/>
            <a:ext cx="8911687" cy="1280890"/>
          </a:xfrm>
        </p:spPr>
        <p:txBody>
          <a:bodyPr/>
          <a:lstStyle/>
          <a:p>
            <a:r>
              <a:rPr lang="en-CA" dirty="0"/>
              <a:t>Team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0254" y="2008517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the customer service field, you will work with a variety of people.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9425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013" y="624110"/>
            <a:ext cx="8911687" cy="1280890"/>
          </a:xfrm>
        </p:spPr>
        <p:txBody>
          <a:bodyPr/>
          <a:lstStyle/>
          <a:p>
            <a:r>
              <a:rPr lang="en-CA" dirty="0"/>
              <a:t>Team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Depending on the setting you choose to work in, you may need to work with:</a:t>
            </a:r>
            <a:endParaRPr lang="en-CA" dirty="0"/>
          </a:p>
          <a:p>
            <a:pPr lvl="1"/>
            <a:r>
              <a:rPr lang="en-US" dirty="0"/>
              <a:t>Managers/supervisors</a:t>
            </a:r>
            <a:endParaRPr lang="en-CA" dirty="0"/>
          </a:p>
          <a:p>
            <a:pPr lvl="1"/>
            <a:r>
              <a:rPr lang="en-US" dirty="0"/>
              <a:t>Nurses/doctors</a:t>
            </a:r>
            <a:endParaRPr lang="en-CA" dirty="0"/>
          </a:p>
          <a:p>
            <a:pPr lvl="1"/>
            <a:r>
              <a:rPr lang="en-US" dirty="0"/>
              <a:t>Mechanics</a:t>
            </a:r>
            <a:endParaRPr lang="en-CA" dirty="0"/>
          </a:p>
          <a:p>
            <a:pPr lvl="1"/>
            <a:r>
              <a:rPr lang="en-US" dirty="0"/>
              <a:t>Retail associates</a:t>
            </a:r>
            <a:endParaRPr lang="en-CA" dirty="0"/>
          </a:p>
          <a:p>
            <a:pPr lvl="1"/>
            <a:r>
              <a:rPr lang="en-US" dirty="0"/>
              <a:t>Spa staff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3854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Team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Team work is a key skill that is required in most job descriptions. </a:t>
            </a:r>
          </a:p>
          <a:p>
            <a:r>
              <a:rPr lang="en-US" dirty="0"/>
              <a:t>It is a skill that must be used on a regular basis. </a:t>
            </a:r>
          </a:p>
          <a:p>
            <a:r>
              <a:rPr lang="en-US" dirty="0"/>
              <a:t>You must be able to get along with others, whether they are co-workers or superiors. </a:t>
            </a:r>
          </a:p>
          <a:p>
            <a:r>
              <a:rPr lang="en-US" dirty="0"/>
              <a:t>When you work well with others, productivity and workplace morale improve.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97851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Teams have a common goal. </a:t>
            </a:r>
          </a:p>
          <a:p>
            <a:r>
              <a:rPr lang="en-US" dirty="0"/>
              <a:t>When working as a customer service employee, what will the common goal(s) be for yourself and your team mates?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929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9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solving is a skill we use every day, both in our personal lives and at work. </a:t>
            </a:r>
          </a:p>
          <a:p>
            <a:r>
              <a:rPr lang="en-US" dirty="0"/>
              <a:t>As a customer service employee you will have to solve problems on a daily basis. </a:t>
            </a:r>
            <a:endParaRPr lang="en-CA" dirty="0"/>
          </a:p>
          <a:p>
            <a:pPr lvl="1"/>
            <a:r>
              <a:rPr lang="en-US" i="1" dirty="0"/>
              <a:t>E.g. A staff member calls in sick and has to be replaced or that staff member’s work load has to be distributed</a:t>
            </a:r>
            <a:endParaRPr lang="en-CA" dirty="0"/>
          </a:p>
          <a:p>
            <a:pPr lvl="1"/>
            <a:r>
              <a:rPr lang="en-US" i="1" dirty="0"/>
              <a:t>E.g. Your organization has run out of a specific supply that is needed for that day.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5235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video and discuss what the teams do well and what they could have done better.</a:t>
            </a:r>
            <a:endParaRPr lang="en-CA" dirty="0"/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https://youtu.be/fUXdrl9ch_Q</a:t>
            </a:r>
            <a:r>
              <a:rPr lang="en-US" dirty="0"/>
              <a:t>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306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643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3582" y="624110"/>
            <a:ext cx="8911687" cy="1280890"/>
          </a:xfrm>
        </p:spPr>
        <p:txBody>
          <a:bodyPr/>
          <a:lstStyle/>
          <a:p>
            <a:r>
              <a:rPr lang="en-CA" dirty="0"/>
              <a:t>Team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518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Being a good team member can include the following:</a:t>
            </a:r>
            <a:endParaRPr lang="en-CA" dirty="0"/>
          </a:p>
          <a:p>
            <a:pPr lvl="1"/>
            <a:r>
              <a:rPr lang="en-US" dirty="0"/>
              <a:t>Committing to a common goal or task</a:t>
            </a:r>
            <a:endParaRPr lang="en-CA" dirty="0"/>
          </a:p>
          <a:p>
            <a:pPr lvl="1"/>
            <a:r>
              <a:rPr lang="en-US" dirty="0"/>
              <a:t>Supporting your team members</a:t>
            </a:r>
            <a:endParaRPr lang="en-CA" dirty="0"/>
          </a:p>
          <a:p>
            <a:pPr lvl="1"/>
            <a:r>
              <a:rPr lang="en-US" dirty="0"/>
              <a:t>Show that you respect your team members</a:t>
            </a:r>
            <a:endParaRPr lang="en-CA" dirty="0"/>
          </a:p>
          <a:p>
            <a:pPr lvl="1"/>
            <a:r>
              <a:rPr lang="en-US" dirty="0"/>
              <a:t>Encourage your team members and praise their accomplishments</a:t>
            </a:r>
            <a:endParaRPr lang="en-CA" dirty="0"/>
          </a:p>
          <a:p>
            <a:pPr lvl="1"/>
            <a:r>
              <a:rPr lang="en-US" dirty="0"/>
              <a:t>Respect individual differences</a:t>
            </a:r>
            <a:endParaRPr lang="en-CA" dirty="0"/>
          </a:p>
          <a:p>
            <a:pPr lvl="1"/>
            <a:r>
              <a:rPr lang="en-US" dirty="0"/>
              <a:t>Be flexible </a:t>
            </a:r>
            <a:endParaRPr lang="en-CA" dirty="0"/>
          </a:p>
          <a:p>
            <a:pPr lvl="1"/>
            <a:r>
              <a:rPr lang="en-US" dirty="0"/>
              <a:t>Be positive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1605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had to work with a team member who wasn’t pulling his weight, how would you handle the situation?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677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79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Group 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 into groups of 2 or 3. </a:t>
            </a:r>
          </a:p>
          <a:p>
            <a:r>
              <a:rPr lang="en-US" dirty="0"/>
              <a:t>Each group will be given the same number of building block pieces. </a:t>
            </a:r>
          </a:p>
          <a:p>
            <a:r>
              <a:rPr lang="en-US" dirty="0"/>
              <a:t>You will be given 10 minutes to build the tallest free standing structure you can. </a:t>
            </a:r>
          </a:p>
          <a:p>
            <a:r>
              <a:rPr lang="en-US" dirty="0"/>
              <a:t>The team that creates the tallest free standing structure wins. </a:t>
            </a:r>
          </a:p>
          <a:p>
            <a:endParaRPr lang="en-US" dirty="0"/>
          </a:p>
          <a:p>
            <a:r>
              <a:rPr lang="en-US" b="1" dirty="0"/>
              <a:t>Challenge:</a:t>
            </a:r>
            <a:r>
              <a:rPr lang="en-US" dirty="0"/>
              <a:t> Try the activity again, but you can not speak to your team members.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868" y="624110"/>
            <a:ext cx="713294" cy="71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442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 Ethic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Work ethic is defined as the principle that hard work is valued/important or worthy of reward. </a:t>
            </a:r>
            <a:endParaRPr lang="en-CA" sz="2000" dirty="0"/>
          </a:p>
          <a:p>
            <a:pPr marL="400050" lvl="1" indent="0">
              <a:buNone/>
            </a:pPr>
            <a:r>
              <a:rPr lang="en-US" sz="1400" dirty="0"/>
              <a:t>(Retrieved from: dictionary.com on June 25, 2019)</a:t>
            </a:r>
            <a:endParaRPr lang="en-CA" sz="1400" dirty="0"/>
          </a:p>
          <a:p>
            <a:r>
              <a:rPr lang="en-US" sz="2000" dirty="0"/>
              <a:t>A strong work ethic is desired by employers in all occupations. </a:t>
            </a:r>
          </a:p>
          <a:p>
            <a:r>
              <a:rPr lang="en-US" sz="2000" dirty="0"/>
              <a:t>It is an important part of being successful in your career.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2833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517" y="2012830"/>
            <a:ext cx="8915400" cy="4408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How do you think employees can display strong work ethic?</a:t>
            </a:r>
            <a:endParaRPr lang="en-CA" sz="2000" dirty="0"/>
          </a:p>
          <a:p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93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167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576" y="202145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a group, make a list of unethical behaviours in the workplace you have experienced or witnessed.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509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888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video clip, “The Office – Business Ethics” and discuss as a group whether Dwight or Jim holds a higher standard of work ethic. </a:t>
            </a:r>
            <a:endParaRPr lang="en-CA" dirty="0"/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https://youtu.be/-wR2huzk4HQ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930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61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Confidentiality is defined as the state of keeping or being kept secret or private.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4218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How do you define confidentiality? 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490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10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solving is the process of working through a problem to find a solution. </a:t>
            </a:r>
          </a:p>
          <a:p>
            <a:r>
              <a:rPr lang="en-US" dirty="0"/>
              <a:t>When we are trying to solve a problem, sometimes barriers get in the way.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3604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is confidentiality important in a customer service occupation?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490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32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Scenario 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352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You are at the grocery store when you run in to a friend you haven’t seen since you started your new job as a call centre customer service representative. You tell your friend about your new job. He then says, “Oh, I think my neighbour Jim Smith has an account with that company, does he pay his bills on time?”</a:t>
            </a:r>
            <a:endParaRPr lang="en-CA" dirty="0"/>
          </a:p>
          <a:p>
            <a:r>
              <a:rPr lang="en-CA" dirty="0"/>
              <a:t>How do you respond?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437" y="624110"/>
            <a:ext cx="68890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96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Scenario 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You are working in a clothing store as a retail associate. While you are checking a customer out she asks you to tell her the name of the customer who just left as she thinks she went to high school with her. </a:t>
            </a:r>
            <a:endParaRPr lang="en-CA" dirty="0"/>
          </a:p>
          <a:p>
            <a:r>
              <a:rPr lang="en-CA" dirty="0"/>
              <a:t>How do you respond?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437" y="624110"/>
            <a:ext cx="68890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198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Technology Confidentiality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today’s society technology is being used to communicate with others in a variety of ways. </a:t>
            </a:r>
          </a:p>
          <a:p>
            <a:r>
              <a:rPr lang="en-US" dirty="0"/>
              <a:t>While working in the customer service field you may be required to communicate with customers, government employees, parents, students, patients, nurses, doctors, community organizations, as well as many others.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38066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Technology Confidentiality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communicating with others in the workplace you must always consider confidentiality. </a:t>
            </a:r>
          </a:p>
          <a:p>
            <a:r>
              <a:rPr lang="en-US" dirty="0"/>
              <a:t>You may want to ask yourself:</a:t>
            </a:r>
            <a:endParaRPr lang="en-CA" dirty="0"/>
          </a:p>
          <a:p>
            <a:pPr lvl="1"/>
            <a:r>
              <a:rPr lang="en-US" i="1" dirty="0"/>
              <a:t>Who am I allowed to discuss this with?</a:t>
            </a:r>
            <a:endParaRPr lang="en-CA" dirty="0"/>
          </a:p>
          <a:p>
            <a:pPr lvl="1"/>
            <a:r>
              <a:rPr lang="en-US" i="1" dirty="0"/>
              <a:t>What information am I allowed to send via email?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99846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Technology Confidentiality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 unsure, speak to your employer for clarification. </a:t>
            </a:r>
          </a:p>
          <a:p>
            <a:r>
              <a:rPr lang="en-US" dirty="0"/>
              <a:t>It’s important to make sure you have read and understand all confidentiality and privacy policies provided by your employer.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56799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Avoiding Illness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a customer service employee, you will come in to contact with germs on a regular basis. </a:t>
            </a:r>
          </a:p>
          <a:p>
            <a:r>
              <a:rPr lang="en-US" dirty="0"/>
              <a:t>It is important for you to take care of yourself in order to avoid illness.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1704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Avoiding Illness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Below is a list of tips to help you stay healthy:</a:t>
            </a:r>
            <a:endParaRPr lang="en-CA" dirty="0"/>
          </a:p>
          <a:p>
            <a:pPr lvl="1"/>
            <a:r>
              <a:rPr lang="en-US" dirty="0"/>
              <a:t>WASH YOUR HANDS frequently</a:t>
            </a:r>
            <a:endParaRPr lang="en-CA" dirty="0"/>
          </a:p>
          <a:p>
            <a:pPr lvl="1"/>
            <a:r>
              <a:rPr lang="en-US" dirty="0"/>
              <a:t>Encourage others to wash their hands frequently</a:t>
            </a:r>
            <a:endParaRPr lang="en-CA" dirty="0"/>
          </a:p>
          <a:p>
            <a:pPr lvl="1"/>
            <a:r>
              <a:rPr lang="en-US" dirty="0"/>
              <a:t>Don’t touch your face</a:t>
            </a:r>
            <a:endParaRPr lang="en-CA" dirty="0"/>
          </a:p>
          <a:p>
            <a:pPr lvl="1"/>
            <a:r>
              <a:rPr lang="en-US" dirty="0"/>
              <a:t>Ensure your immunizations are up to date</a:t>
            </a:r>
            <a:endParaRPr lang="en-CA" dirty="0"/>
          </a:p>
          <a:p>
            <a:pPr lvl="1"/>
            <a:r>
              <a:rPr lang="en-US" dirty="0"/>
              <a:t>Get a flu shot</a:t>
            </a:r>
            <a:endParaRPr lang="en-CA" dirty="0"/>
          </a:p>
          <a:p>
            <a:pPr lvl="1"/>
            <a:r>
              <a:rPr lang="en-US" dirty="0"/>
              <a:t>Practice healthy eating habits</a:t>
            </a:r>
            <a:endParaRPr lang="en-CA" dirty="0"/>
          </a:p>
          <a:p>
            <a:pPr lvl="1"/>
            <a:r>
              <a:rPr lang="en-US" dirty="0"/>
              <a:t>Exercise on a regular basis</a:t>
            </a:r>
            <a:endParaRPr lang="en-CA" dirty="0"/>
          </a:p>
          <a:p>
            <a:pPr lvl="1"/>
            <a:r>
              <a:rPr lang="en-US" dirty="0"/>
              <a:t>Ensure you are getting proper sleep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298661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Hand Washing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Hand washing will be an important task throughout your work day if you want to avoid illness.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75423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Hand Washing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5 steps involved in proper hand washing: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Wet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Lather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Scrub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Rinse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Dry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43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barriers may include:</a:t>
            </a:r>
            <a:endParaRPr lang="en-CA" dirty="0"/>
          </a:p>
          <a:p>
            <a:pPr lvl="1"/>
            <a:r>
              <a:rPr lang="en-US" dirty="0"/>
              <a:t>Emotions</a:t>
            </a:r>
            <a:endParaRPr lang="en-CA" dirty="0"/>
          </a:p>
          <a:p>
            <a:pPr lvl="1"/>
            <a:r>
              <a:rPr lang="en-US" dirty="0"/>
              <a:t>Fear &amp; anxiety </a:t>
            </a:r>
            <a:endParaRPr lang="en-CA" dirty="0"/>
          </a:p>
          <a:p>
            <a:pPr lvl="1"/>
            <a:r>
              <a:rPr lang="en-US" dirty="0"/>
              <a:t>Different learning styles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54420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video “Fight Germs. Wash Your Hands!” </a:t>
            </a:r>
            <a:endParaRPr lang="en-CA" dirty="0"/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https://youtu.be/eZw4Ga3jg3E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846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Professional Image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professional image is how you are perceived by others. </a:t>
            </a:r>
          </a:p>
          <a:p>
            <a:r>
              <a:rPr lang="en-US" dirty="0"/>
              <a:t>Different things will make up this professional image. </a:t>
            </a:r>
          </a:p>
          <a:p>
            <a:r>
              <a:rPr lang="en-US" dirty="0"/>
              <a:t>Your personal hygiene and what you wear, will contribute to this image.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407658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Personal Hygiene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any place of employment, it will be expected that you maintain good personal hygiene and grooming.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93722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Personal Hygiene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includes, but is not limited to:</a:t>
            </a:r>
            <a:endParaRPr lang="en-CA" dirty="0"/>
          </a:p>
          <a:p>
            <a:pPr lvl="1"/>
            <a:r>
              <a:rPr lang="en-US" dirty="0"/>
              <a:t>Showering/bathing on a daily basis</a:t>
            </a:r>
            <a:endParaRPr lang="en-CA" dirty="0"/>
          </a:p>
          <a:p>
            <a:pPr lvl="1"/>
            <a:r>
              <a:rPr lang="en-US" dirty="0"/>
              <a:t>Brushing your teeth daily</a:t>
            </a:r>
            <a:endParaRPr lang="en-CA" dirty="0"/>
          </a:p>
          <a:p>
            <a:pPr lvl="1"/>
            <a:r>
              <a:rPr lang="en-US" dirty="0"/>
              <a:t>Washing hair with shampoo at least twice a week</a:t>
            </a:r>
            <a:endParaRPr lang="en-CA" dirty="0"/>
          </a:p>
          <a:p>
            <a:pPr lvl="1"/>
            <a:r>
              <a:rPr lang="en-US" dirty="0"/>
              <a:t>Washing your clothes after they have been worn</a:t>
            </a:r>
            <a:endParaRPr lang="en-CA" dirty="0"/>
          </a:p>
          <a:p>
            <a:pPr lvl="1"/>
            <a:r>
              <a:rPr lang="en-US" dirty="0"/>
              <a:t>Wearing clean clothes to work every day</a:t>
            </a:r>
            <a:endParaRPr lang="en-CA" dirty="0"/>
          </a:p>
          <a:p>
            <a:pPr lvl="1"/>
            <a:r>
              <a:rPr lang="en-US" dirty="0"/>
              <a:t>Washing your hands after using the bathroom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06627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Personal Hygiene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Maintaining good personal hygiene will contribute to your positive professional image.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460565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Dressing Appropriately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clothing you choose to wear or how you wear your clothing can affect how a customer perceives you. </a:t>
            </a:r>
          </a:p>
          <a:p>
            <a:r>
              <a:rPr lang="en-US" dirty="0"/>
              <a:t>If your clothing is sloppy or dirty, it will appear that you do not care about yourself or the job. </a:t>
            </a:r>
          </a:p>
          <a:p>
            <a:r>
              <a:rPr lang="en-US" dirty="0"/>
              <a:t>If your clothes are clean, neat and professional, you are projecting that you take pride in your job.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24642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list on page 53 in your workbook, decide if you agree or disagree with each statement. </a:t>
            </a:r>
          </a:p>
          <a:p>
            <a:r>
              <a:rPr lang="en-US" dirty="0"/>
              <a:t>Discuss as a group, why you agree or disagree.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239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Emotions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Controlling your emotions can be very difficult when you are faced with a problem. </a:t>
            </a:r>
          </a:p>
          <a:p>
            <a:r>
              <a:rPr lang="en-US" dirty="0"/>
              <a:t>In order to solve problems, you need to be able to think clearly and try not to let your emotions get in the way.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638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Fear &amp; Anxiety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think they cannot problem solve so they avoid it. </a:t>
            </a:r>
          </a:p>
          <a:p>
            <a:r>
              <a:rPr lang="en-US" dirty="0"/>
              <a:t>Everyone has the ability to solve problems, you just need to build your skills so you can do so effectively.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1150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Different Learning Styles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way someone learns will impact how they solve a problem. </a:t>
            </a:r>
          </a:p>
          <a:p>
            <a:r>
              <a:rPr lang="en-US" dirty="0"/>
              <a:t>If you don’t understand your learning style, it can be a roadblock to being able to solve problems.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5508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Problems can come in many shapes and forms. </a:t>
            </a:r>
          </a:p>
          <a:p>
            <a:r>
              <a:rPr lang="en-US" dirty="0"/>
              <a:t>We are constantly solving problems. </a:t>
            </a:r>
          </a:p>
          <a:p>
            <a:r>
              <a:rPr lang="en-US" dirty="0"/>
              <a:t>Some may be everyday problems, such as what to have for dinner, or how you are going to get to work. </a:t>
            </a:r>
          </a:p>
          <a:p>
            <a:r>
              <a:rPr lang="en-US" dirty="0"/>
              <a:t>Other problems may be more complex. </a:t>
            </a:r>
          </a:p>
          <a:p>
            <a:pPr lvl="1"/>
            <a:r>
              <a:rPr lang="en-US" dirty="0"/>
              <a:t>For example, how to change from a job you don’t like to a career you have always dreamed about.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255605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104</TotalTime>
  <Words>2112</Words>
  <Application>Microsoft Office PowerPoint</Application>
  <PresentationFormat>Widescreen</PresentationFormat>
  <Paragraphs>232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Arial</vt:lpstr>
      <vt:lpstr>Calibri</vt:lpstr>
      <vt:lpstr>Century Gothic</vt:lpstr>
      <vt:lpstr>Wingdings 3</vt:lpstr>
      <vt:lpstr>Wisp</vt:lpstr>
      <vt:lpstr>Get Set for Customer Service</vt:lpstr>
      <vt:lpstr>Session 5</vt:lpstr>
      <vt:lpstr>Problem Solving </vt:lpstr>
      <vt:lpstr>Problem Solving </vt:lpstr>
      <vt:lpstr>Problem Solving </vt:lpstr>
      <vt:lpstr>Emotions </vt:lpstr>
      <vt:lpstr>Fear &amp; Anxiety </vt:lpstr>
      <vt:lpstr>Different Learning Styles </vt:lpstr>
      <vt:lpstr>Problem Solving </vt:lpstr>
      <vt:lpstr>Activity </vt:lpstr>
      <vt:lpstr>Problem Solving </vt:lpstr>
      <vt:lpstr>Problem Solving </vt:lpstr>
      <vt:lpstr>Activity </vt:lpstr>
      <vt:lpstr>Group Activity </vt:lpstr>
      <vt:lpstr>Dealing With Conflict </vt:lpstr>
      <vt:lpstr>Dealing With Conflict </vt:lpstr>
      <vt:lpstr>Dealing With Conflict </vt:lpstr>
      <vt:lpstr>Activity </vt:lpstr>
      <vt:lpstr>Dealing With Conflict </vt:lpstr>
      <vt:lpstr>Dealing With Conflict </vt:lpstr>
      <vt:lpstr>Stress Management </vt:lpstr>
      <vt:lpstr>Discuss </vt:lpstr>
      <vt:lpstr>Activity</vt:lpstr>
      <vt:lpstr>Discuss</vt:lpstr>
      <vt:lpstr>Activity</vt:lpstr>
      <vt:lpstr>Team Work</vt:lpstr>
      <vt:lpstr>Team Work</vt:lpstr>
      <vt:lpstr>Team Work </vt:lpstr>
      <vt:lpstr>Discuss</vt:lpstr>
      <vt:lpstr>Video</vt:lpstr>
      <vt:lpstr>Team Work</vt:lpstr>
      <vt:lpstr>Discuss</vt:lpstr>
      <vt:lpstr>Group Activity </vt:lpstr>
      <vt:lpstr>Work Ethic</vt:lpstr>
      <vt:lpstr>Discuss </vt:lpstr>
      <vt:lpstr>Activity </vt:lpstr>
      <vt:lpstr>Video</vt:lpstr>
      <vt:lpstr>Confidentiality</vt:lpstr>
      <vt:lpstr>Discuss</vt:lpstr>
      <vt:lpstr>Discuss</vt:lpstr>
      <vt:lpstr>Scenario Practice </vt:lpstr>
      <vt:lpstr>Scenario Practice </vt:lpstr>
      <vt:lpstr>Technology Confidentiality </vt:lpstr>
      <vt:lpstr>Technology Confidentiality </vt:lpstr>
      <vt:lpstr>Technology Confidentiality </vt:lpstr>
      <vt:lpstr>Avoiding Illness </vt:lpstr>
      <vt:lpstr>Avoiding Illness </vt:lpstr>
      <vt:lpstr>Hand Washing </vt:lpstr>
      <vt:lpstr>Hand Washing </vt:lpstr>
      <vt:lpstr>Video </vt:lpstr>
      <vt:lpstr>Professional Image </vt:lpstr>
      <vt:lpstr>Personal Hygiene </vt:lpstr>
      <vt:lpstr>Personal Hygiene </vt:lpstr>
      <vt:lpstr>Personal Hygiene </vt:lpstr>
      <vt:lpstr>Dressing Appropriately 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20</cp:revision>
  <dcterms:created xsi:type="dcterms:W3CDTF">2023-02-01T20:29:48Z</dcterms:created>
  <dcterms:modified xsi:type="dcterms:W3CDTF">2023-02-21T19:57:27Z</dcterms:modified>
</cp:coreProperties>
</file>